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60"/>
  </p:handoutMasterIdLst>
  <p:sldIdLst>
    <p:sldId id="256" r:id="rId2"/>
    <p:sldId id="264" r:id="rId3"/>
    <p:sldId id="299" r:id="rId4"/>
    <p:sldId id="258" r:id="rId5"/>
    <p:sldId id="275" r:id="rId6"/>
    <p:sldId id="276" r:id="rId7"/>
    <p:sldId id="277" r:id="rId8"/>
    <p:sldId id="278" r:id="rId9"/>
    <p:sldId id="279" r:id="rId10"/>
    <p:sldId id="280" r:id="rId11"/>
    <p:sldId id="281" r:id="rId12"/>
    <p:sldId id="282" r:id="rId13"/>
    <p:sldId id="283" r:id="rId14"/>
    <p:sldId id="318" r:id="rId15"/>
    <p:sldId id="319" r:id="rId16"/>
    <p:sldId id="320" r:id="rId17"/>
    <p:sldId id="321" r:id="rId18"/>
    <p:sldId id="322" r:id="rId19"/>
    <p:sldId id="323" r:id="rId20"/>
    <p:sldId id="263" r:id="rId21"/>
    <p:sldId id="261" r:id="rId22"/>
    <p:sldId id="259" r:id="rId23"/>
    <p:sldId id="274" r:id="rId24"/>
    <p:sldId id="260" r:id="rId25"/>
    <p:sldId id="262" r:id="rId26"/>
    <p:sldId id="300" r:id="rId27"/>
    <p:sldId id="301" r:id="rId28"/>
    <p:sldId id="302" r:id="rId29"/>
    <p:sldId id="303" r:id="rId30"/>
    <p:sldId id="304" r:id="rId31"/>
    <p:sldId id="305" r:id="rId32"/>
    <p:sldId id="284" r:id="rId33"/>
    <p:sldId id="289" r:id="rId34"/>
    <p:sldId id="290" r:id="rId35"/>
    <p:sldId id="291" r:id="rId36"/>
    <p:sldId id="285" r:id="rId37"/>
    <p:sldId id="292" r:id="rId38"/>
    <p:sldId id="293" r:id="rId39"/>
    <p:sldId id="286" r:id="rId40"/>
    <p:sldId id="287" r:id="rId41"/>
    <p:sldId id="307" r:id="rId42"/>
    <p:sldId id="308" r:id="rId43"/>
    <p:sldId id="309" r:id="rId44"/>
    <p:sldId id="310" r:id="rId45"/>
    <p:sldId id="311" r:id="rId46"/>
    <p:sldId id="288" r:id="rId47"/>
    <p:sldId id="312" r:id="rId48"/>
    <p:sldId id="313" r:id="rId49"/>
    <p:sldId id="314" r:id="rId50"/>
    <p:sldId id="315" r:id="rId51"/>
    <p:sldId id="316" r:id="rId52"/>
    <p:sldId id="317" r:id="rId53"/>
    <p:sldId id="268" r:id="rId54"/>
    <p:sldId id="270" r:id="rId55"/>
    <p:sldId id="266" r:id="rId56"/>
    <p:sldId id="273" r:id="rId57"/>
    <p:sldId id="324" r:id="rId58"/>
    <p:sldId id="265" r:id="rId5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74" autoAdjust="0"/>
    <p:restoredTop sz="94660"/>
  </p:normalViewPr>
  <p:slideViewPr>
    <p:cSldViewPr snapToGrid="0">
      <p:cViewPr varScale="1">
        <p:scale>
          <a:sx n="88" d="100"/>
          <a:sy n="88" d="100"/>
        </p:scale>
        <p:origin x="-49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8C06309-CB9F-45CF-AF01-926C97C714F2}" type="datetimeFigureOut">
              <a:rPr lang="en-GB" smtClean="0"/>
              <a:t>06/02/2018</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9B778D7B-1E30-4A37-BAEE-EF591CCFF61B}" type="slidenum">
              <a:rPr lang="en-GB" smtClean="0"/>
              <a:t>‹#›</a:t>
            </a:fld>
            <a:endParaRPr lang="en-GB"/>
          </a:p>
        </p:txBody>
      </p:sp>
    </p:spTree>
    <p:extLst>
      <p:ext uri="{BB962C8B-B14F-4D97-AF65-F5344CB8AC3E}">
        <p14:creationId xmlns:p14="http://schemas.microsoft.com/office/powerpoint/2010/main" val="1475076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4AA3CC5-C942-4E53-9A7B-A4D4941ADE9C}" type="datetimeFigureOut">
              <a:rPr lang="en-GB" smtClean="0"/>
              <a:t>06/02/2018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69EDA-5832-4BA2-9E98-90B2D91909D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382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AA3CC5-C942-4E53-9A7B-A4D4941ADE9C}" type="datetimeFigureOut">
              <a:rPr lang="en-GB" smtClean="0"/>
              <a:t>06/02/2018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1185618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AA3CC5-C942-4E53-9A7B-A4D4941ADE9C}" type="datetimeFigureOut">
              <a:rPr lang="en-GB" smtClean="0"/>
              <a:t>06/02/2018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69EDA-5832-4BA2-9E98-90B2D91909D9}" type="slidenum">
              <a:rPr lang="en-GB" smtClean="0"/>
              <a:t>‹#›</a:t>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65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AA3CC5-C942-4E53-9A7B-A4D4941ADE9C}" type="datetimeFigureOut">
              <a:rPr lang="en-GB" smtClean="0"/>
              <a:t>06/02/2018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8485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AA3CC5-C942-4E53-9A7B-A4D4941ADE9C}" type="datetimeFigureOut">
              <a:rPr lang="en-GB" smtClean="0"/>
              <a:t>06/02/2018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269EDA-5832-4BA2-9E98-90B2D91909D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742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4AA3CC5-C942-4E53-9A7B-A4D4941ADE9C}" type="datetimeFigureOut">
              <a:rPr lang="en-GB" smtClean="0"/>
              <a:t>06/02/2018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2064802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4AA3CC5-C942-4E53-9A7B-A4D4941ADE9C}" type="datetimeFigureOut">
              <a:rPr lang="en-GB" smtClean="0"/>
              <a:t>06/02/2018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652564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4AA3CC5-C942-4E53-9A7B-A4D4941ADE9C}" type="datetimeFigureOut">
              <a:rPr lang="en-GB" smtClean="0"/>
              <a:t>06/02/2018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190736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AA3CC5-C942-4E53-9A7B-A4D4941ADE9C}" type="datetimeFigureOut">
              <a:rPr lang="en-GB" smtClean="0"/>
              <a:t>06/02/2018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386289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4AA3CC5-C942-4E53-9A7B-A4D4941ADE9C}" type="datetimeFigureOut">
              <a:rPr lang="en-GB" smtClean="0"/>
              <a:t>06/02/2018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69EDA-5832-4BA2-9E98-90B2D91909D9}" type="slidenum">
              <a:rPr lang="en-GB" smtClean="0"/>
              <a:t>‹#›</a:t>
            </a:fld>
            <a:endParaRPr lang="en-GB"/>
          </a:p>
        </p:txBody>
      </p:sp>
    </p:spTree>
    <p:extLst>
      <p:ext uri="{BB962C8B-B14F-4D97-AF65-F5344CB8AC3E}">
        <p14:creationId xmlns:p14="http://schemas.microsoft.com/office/powerpoint/2010/main" val="107113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AA3CC5-C942-4E53-9A7B-A4D4941ADE9C}" type="datetimeFigureOut">
              <a:rPr lang="en-GB" smtClean="0"/>
              <a:t>06/02/2018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269EDA-5832-4BA2-9E98-90B2D91909D9}" type="slidenum">
              <a:rPr lang="en-GB" smtClean="0"/>
              <a:t>‹#›</a:t>
            </a:fld>
            <a:endParaRPr lang="en-GB"/>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3864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4AA3CC5-C942-4E53-9A7B-A4D4941ADE9C}" type="datetimeFigureOut">
              <a:rPr lang="en-GB" smtClean="0"/>
              <a:t>06/02/2018</a:t>
            </a:fld>
            <a:endParaRPr lang="en-GB"/>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4269EDA-5832-4BA2-9E98-90B2D91909D9}" type="slidenum">
              <a:rPr lang="en-GB" smtClean="0"/>
              <a:t>‹#›</a:t>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1470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internetmatters.org/safer-internet-day-2018/"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internetmatters.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E-Safety </a:t>
            </a:r>
            <a:endParaRPr lang="en-GB" dirty="0"/>
          </a:p>
        </p:txBody>
      </p:sp>
      <p:sp>
        <p:nvSpPr>
          <p:cNvPr id="3" name="Subtitle 2"/>
          <p:cNvSpPr>
            <a:spLocks noGrp="1"/>
          </p:cNvSpPr>
          <p:nvPr>
            <p:ph type="subTitle" idx="1"/>
          </p:nvPr>
        </p:nvSpPr>
        <p:spPr/>
        <p:txBody>
          <a:bodyPr>
            <a:normAutofit/>
          </a:bodyPr>
          <a:lstStyle/>
          <a:p>
            <a:endParaRPr lang="en-GB" sz="2800" dirty="0"/>
          </a:p>
        </p:txBody>
      </p:sp>
    </p:spTree>
    <p:extLst>
      <p:ext uri="{BB962C8B-B14F-4D97-AF65-F5344CB8AC3E}">
        <p14:creationId xmlns:p14="http://schemas.microsoft.com/office/powerpoint/2010/main" val="620335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29" y="763599"/>
            <a:ext cx="9764486" cy="5156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3575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328" y="840241"/>
            <a:ext cx="10241415" cy="5415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5469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54076"/>
            <a:ext cx="10156371" cy="5450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8430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379" y="664029"/>
            <a:ext cx="9174832" cy="536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5442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teach in school…</a:t>
            </a:r>
            <a:endParaRPr lang="en-GB" dirty="0"/>
          </a:p>
        </p:txBody>
      </p:sp>
      <p:sp>
        <p:nvSpPr>
          <p:cNvPr id="3" name="Content Placeholder 2"/>
          <p:cNvSpPr>
            <a:spLocks noGrp="1"/>
          </p:cNvSpPr>
          <p:nvPr>
            <p:ph idx="1"/>
          </p:nvPr>
        </p:nvSpPr>
        <p:spPr/>
        <p:txBody>
          <a:bodyPr/>
          <a:lstStyle/>
          <a:p>
            <a:r>
              <a:rPr lang="en-GB" dirty="0" smtClean="0"/>
              <a:t>ICT skills</a:t>
            </a:r>
          </a:p>
          <a:p>
            <a:r>
              <a:rPr lang="en-GB" dirty="0" smtClean="0"/>
              <a:t>Computing skills</a:t>
            </a:r>
          </a:p>
          <a:p>
            <a:r>
              <a:rPr lang="en-GB" dirty="0" smtClean="0"/>
              <a:t>E-safety</a:t>
            </a:r>
            <a:endParaRPr lang="en-GB" dirty="0"/>
          </a:p>
        </p:txBody>
      </p:sp>
    </p:spTree>
    <p:extLst>
      <p:ext uri="{BB962C8B-B14F-4D97-AF65-F5344CB8AC3E}">
        <p14:creationId xmlns:p14="http://schemas.microsoft.com/office/powerpoint/2010/main" val="2359238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technology</a:t>
            </a:r>
            <a:endParaRPr lang="en-GB" dirty="0"/>
          </a:p>
        </p:txBody>
      </p:sp>
      <p:sp>
        <p:nvSpPr>
          <p:cNvPr id="3" name="Content Placeholder 2"/>
          <p:cNvSpPr>
            <a:spLocks noGrp="1"/>
          </p:cNvSpPr>
          <p:nvPr>
            <p:ph idx="1"/>
          </p:nvPr>
        </p:nvSpPr>
        <p:spPr/>
        <p:txBody>
          <a:bodyPr/>
          <a:lstStyle/>
          <a:p>
            <a:r>
              <a:rPr lang="en-GB" dirty="0"/>
              <a:t>How to use programs such as Word, PowerPoint, Excel and Publisher are taught through different lesson such as science, English, maths and within computing itself.  </a:t>
            </a:r>
          </a:p>
        </p:txBody>
      </p:sp>
    </p:spTree>
    <p:extLst>
      <p:ext uri="{BB962C8B-B14F-4D97-AF65-F5344CB8AC3E}">
        <p14:creationId xmlns:p14="http://schemas.microsoft.com/office/powerpoint/2010/main" val="1334245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Computer Science</a:t>
            </a:r>
            <a:endParaRPr lang="en-GB" dirty="0"/>
          </a:p>
        </p:txBody>
      </p:sp>
      <p:sp>
        <p:nvSpPr>
          <p:cNvPr id="3" name="Content Placeholder 2"/>
          <p:cNvSpPr>
            <a:spLocks noGrp="1"/>
          </p:cNvSpPr>
          <p:nvPr>
            <p:ph idx="1"/>
          </p:nvPr>
        </p:nvSpPr>
        <p:spPr/>
        <p:txBody>
          <a:bodyPr/>
          <a:lstStyle/>
          <a:p>
            <a:r>
              <a:rPr lang="en-GB" dirty="0" smtClean="0"/>
              <a:t>It’s all about using </a:t>
            </a:r>
            <a:r>
              <a:rPr lang="en-GB" b="1" dirty="0"/>
              <a:t>computational thinking</a:t>
            </a:r>
            <a:r>
              <a:rPr lang="en-GB" dirty="0"/>
              <a:t> to solve problems and </a:t>
            </a:r>
            <a:r>
              <a:rPr lang="en-GB" dirty="0" smtClean="0"/>
              <a:t>making </a:t>
            </a:r>
            <a:r>
              <a:rPr lang="en-GB" dirty="0"/>
              <a:t>things for a </a:t>
            </a:r>
            <a:r>
              <a:rPr lang="en-GB" dirty="0" smtClean="0"/>
              <a:t>purpose.</a:t>
            </a:r>
          </a:p>
          <a:p>
            <a:r>
              <a:rPr lang="en-GB" dirty="0" smtClean="0"/>
              <a:t>We create computer games, look at bugs within scripts and how to fix them, design buildings and programme toys to follow a set route.</a:t>
            </a:r>
          </a:p>
        </p:txBody>
      </p:sp>
      <p:pic>
        <p:nvPicPr>
          <p:cNvPr id="4" name="Picture 3" descr="Teaching Kids To Think Using &lt;strong&gt;Scratch&lt;/strong&gt; – Betchablo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29" y="4376874"/>
            <a:ext cx="2715623" cy="1527538"/>
          </a:xfrm>
          <a:prstGeom prst="rect">
            <a:avLst/>
          </a:prstGeom>
        </p:spPr>
      </p:pic>
    </p:spTree>
    <p:extLst>
      <p:ext uri="{BB962C8B-B14F-4D97-AF65-F5344CB8AC3E}">
        <p14:creationId xmlns:p14="http://schemas.microsoft.com/office/powerpoint/2010/main" val="3627926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E-safety</a:t>
            </a:r>
            <a:endParaRPr lang="en-GB" dirty="0"/>
          </a:p>
        </p:txBody>
      </p:sp>
      <p:sp>
        <p:nvSpPr>
          <p:cNvPr id="3" name="Content Placeholder 2"/>
          <p:cNvSpPr>
            <a:spLocks noGrp="1"/>
          </p:cNvSpPr>
          <p:nvPr>
            <p:ph idx="1"/>
          </p:nvPr>
        </p:nvSpPr>
        <p:spPr/>
        <p:txBody>
          <a:bodyPr/>
          <a:lstStyle/>
          <a:p>
            <a:r>
              <a:rPr lang="en-GB" dirty="0" smtClean="0"/>
              <a:t>In the computing curriculum it is part of digital literacy- how to use technology safely and responsibly. </a:t>
            </a:r>
          </a:p>
          <a:p>
            <a:r>
              <a:rPr lang="en-GB" dirty="0" smtClean="0"/>
              <a:t>Discrete lessons are taught at the beginning of each term. </a:t>
            </a:r>
          </a:p>
          <a:p>
            <a:r>
              <a:rPr lang="en-GB" dirty="0" smtClean="0"/>
              <a:t>Within every computing lesson where there is an e-safety link, we alert children to it and remind them how to be safe and responsible.</a:t>
            </a:r>
          </a:p>
          <a:p>
            <a:r>
              <a:rPr lang="en-GB" dirty="0" smtClean="0"/>
              <a:t>Internet Safer Day is in February every  year which we celebrate by doing different activities throughout the week to the theme of that year. This year it is Create, Connect and Share Respect. </a:t>
            </a:r>
            <a:endParaRPr lang="en-GB" dirty="0"/>
          </a:p>
          <a:p>
            <a:endParaRPr lang="en-GB" dirty="0"/>
          </a:p>
        </p:txBody>
      </p:sp>
    </p:spTree>
    <p:extLst>
      <p:ext uri="{BB962C8B-B14F-4D97-AF65-F5344CB8AC3E}">
        <p14:creationId xmlns:p14="http://schemas.microsoft.com/office/powerpoint/2010/main" val="33653672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574" y="106696"/>
            <a:ext cx="10058400" cy="1609344"/>
          </a:xfrm>
        </p:spPr>
        <p:txBody>
          <a:bodyPr/>
          <a:lstStyle/>
          <a:p>
            <a:r>
              <a:rPr lang="en-GB" dirty="0" smtClean="0"/>
              <a:t>E-safety activities</a:t>
            </a:r>
            <a:endParaRPr lang="en-GB" dirty="0"/>
          </a:p>
        </p:txBody>
      </p:sp>
      <p:pic>
        <p:nvPicPr>
          <p:cNvPr id="5" name="Picture 4"/>
          <p:cNvPicPr>
            <a:picLocks noChangeAspect="1"/>
          </p:cNvPicPr>
          <p:nvPr/>
        </p:nvPicPr>
        <p:blipFill rotWithShape="1">
          <a:blip r:embed="rId2"/>
          <a:srcRect l="38588" t="10803" r="38823" b="29196"/>
          <a:stretch/>
        </p:blipFill>
        <p:spPr>
          <a:xfrm>
            <a:off x="9777692" y="3339281"/>
            <a:ext cx="2046442" cy="3056021"/>
          </a:xfrm>
          <a:prstGeom prst="rect">
            <a:avLst/>
          </a:prstGeom>
        </p:spPr>
      </p:pic>
      <p:pic>
        <p:nvPicPr>
          <p:cNvPr id="6" name="Picture 5"/>
          <p:cNvPicPr>
            <a:picLocks noChangeAspect="1"/>
          </p:cNvPicPr>
          <p:nvPr/>
        </p:nvPicPr>
        <p:blipFill rotWithShape="1">
          <a:blip r:embed="rId3"/>
          <a:srcRect l="23729" t="26340" r="51077" b="32945"/>
          <a:stretch/>
        </p:blipFill>
        <p:spPr>
          <a:xfrm>
            <a:off x="9777692" y="557303"/>
            <a:ext cx="2229988" cy="2026015"/>
          </a:xfrm>
          <a:prstGeom prst="rect">
            <a:avLst/>
          </a:prstGeom>
        </p:spPr>
      </p:pic>
      <p:pic>
        <p:nvPicPr>
          <p:cNvPr id="7" name="Picture 6"/>
          <p:cNvPicPr>
            <a:picLocks noChangeAspect="1"/>
          </p:cNvPicPr>
          <p:nvPr/>
        </p:nvPicPr>
        <p:blipFill rotWithShape="1">
          <a:blip r:embed="rId4"/>
          <a:srcRect l="34011" t="29755" r="22840" b="6180"/>
          <a:stretch/>
        </p:blipFill>
        <p:spPr>
          <a:xfrm>
            <a:off x="6414447" y="3991570"/>
            <a:ext cx="2879597" cy="2403732"/>
          </a:xfrm>
          <a:prstGeom prst="rect">
            <a:avLst/>
          </a:prstGeom>
        </p:spPr>
      </p:pic>
      <p:pic>
        <p:nvPicPr>
          <p:cNvPr id="8" name="Picture 7"/>
          <p:cNvPicPr>
            <a:picLocks noChangeAspect="1"/>
          </p:cNvPicPr>
          <p:nvPr/>
        </p:nvPicPr>
        <p:blipFill rotWithShape="1">
          <a:blip r:embed="rId5"/>
          <a:srcRect l="34773" t="26480" r="21396" b="13652"/>
          <a:stretch/>
        </p:blipFill>
        <p:spPr>
          <a:xfrm>
            <a:off x="5887453" y="721785"/>
            <a:ext cx="3700884" cy="2842030"/>
          </a:xfrm>
          <a:prstGeom prst="rect">
            <a:avLst/>
          </a:prstGeom>
        </p:spPr>
      </p:pic>
      <p:pic>
        <p:nvPicPr>
          <p:cNvPr id="10" name="Picture 9"/>
          <p:cNvPicPr>
            <a:picLocks noChangeAspect="1"/>
          </p:cNvPicPr>
          <p:nvPr/>
        </p:nvPicPr>
        <p:blipFill rotWithShape="1">
          <a:blip r:embed="rId6"/>
          <a:srcRect l="16785" t="17117" r="19021" b="30457"/>
          <a:stretch/>
        </p:blipFill>
        <p:spPr>
          <a:xfrm>
            <a:off x="667437" y="4076077"/>
            <a:ext cx="5051124" cy="2319225"/>
          </a:xfrm>
          <a:prstGeom prst="rect">
            <a:avLst/>
          </a:prstGeom>
        </p:spPr>
      </p:pic>
      <p:pic>
        <p:nvPicPr>
          <p:cNvPr id="11" name="Picture 10"/>
          <p:cNvPicPr>
            <a:picLocks noChangeAspect="1"/>
          </p:cNvPicPr>
          <p:nvPr/>
        </p:nvPicPr>
        <p:blipFill rotWithShape="1">
          <a:blip r:embed="rId7"/>
          <a:srcRect l="8287" t="30551" r="48497" b="20756"/>
          <a:stretch/>
        </p:blipFill>
        <p:spPr>
          <a:xfrm>
            <a:off x="504966" y="1692042"/>
            <a:ext cx="3486449" cy="2208649"/>
          </a:xfrm>
          <a:prstGeom prst="rect">
            <a:avLst/>
          </a:prstGeom>
        </p:spPr>
      </p:pic>
    </p:spTree>
    <p:extLst>
      <p:ext uri="{BB962C8B-B14F-4D97-AF65-F5344CB8AC3E}">
        <p14:creationId xmlns:p14="http://schemas.microsoft.com/office/powerpoint/2010/main" val="1688023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00941" y="0"/>
            <a:ext cx="9391650" cy="6642156"/>
          </a:xfrm>
          <a:prstGeom prst="rect">
            <a:avLst/>
          </a:prstGeom>
        </p:spPr>
      </p:pic>
    </p:spTree>
    <p:extLst>
      <p:ext uri="{BB962C8B-B14F-4D97-AF65-F5344CB8AC3E}">
        <p14:creationId xmlns:p14="http://schemas.microsoft.com/office/powerpoint/2010/main" val="1466950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we doing here? </a:t>
            </a:r>
            <a:endParaRPr lang="en-GB" dirty="0"/>
          </a:p>
        </p:txBody>
      </p:sp>
      <p:sp>
        <p:nvSpPr>
          <p:cNvPr id="3" name="Content Placeholder 2"/>
          <p:cNvSpPr>
            <a:spLocks noGrp="1"/>
          </p:cNvSpPr>
          <p:nvPr>
            <p:ph idx="1"/>
          </p:nvPr>
        </p:nvSpPr>
        <p:spPr/>
        <p:txBody>
          <a:bodyPr>
            <a:normAutofit fontScale="92500" lnSpcReduction="10000"/>
          </a:bodyPr>
          <a:lstStyle/>
          <a:p>
            <a:pPr marL="457200" indent="-457200">
              <a:buFont typeface="+mj-lt"/>
              <a:buAutoNum type="arabicPeriod"/>
            </a:pPr>
            <a:r>
              <a:rPr lang="en-GB" sz="2400" dirty="0" smtClean="0"/>
              <a:t>Share results of survey and feedback</a:t>
            </a:r>
          </a:p>
          <a:p>
            <a:pPr marL="457200" indent="-457200">
              <a:buFont typeface="+mj-lt"/>
              <a:buAutoNum type="arabicPeriod"/>
            </a:pPr>
            <a:endParaRPr lang="en-GB" sz="2400" dirty="0" smtClean="0"/>
          </a:p>
          <a:p>
            <a:pPr marL="457200" indent="-457200">
              <a:buFont typeface="+mj-lt"/>
              <a:buAutoNum type="arabicPeriod"/>
            </a:pPr>
            <a:r>
              <a:rPr lang="en-GB" sz="2400" dirty="0" smtClean="0"/>
              <a:t>Explain what we learn in school</a:t>
            </a:r>
          </a:p>
          <a:p>
            <a:pPr marL="457200" indent="-457200">
              <a:buFont typeface="+mj-lt"/>
              <a:buAutoNum type="arabicPeriod"/>
            </a:pPr>
            <a:endParaRPr lang="en-GB" sz="2400" dirty="0"/>
          </a:p>
          <a:p>
            <a:pPr marL="457200" indent="-457200">
              <a:buFont typeface="+mj-lt"/>
              <a:buAutoNum type="arabicPeriod"/>
            </a:pPr>
            <a:r>
              <a:rPr lang="en-GB" sz="2400" dirty="0" smtClean="0"/>
              <a:t>Discuss hints and tips at home</a:t>
            </a:r>
          </a:p>
          <a:p>
            <a:pPr marL="457200" indent="-457200">
              <a:buFont typeface="+mj-lt"/>
              <a:buAutoNum type="arabicPeriod"/>
            </a:pPr>
            <a:endParaRPr lang="en-GB" sz="2400" dirty="0"/>
          </a:p>
          <a:p>
            <a:pPr marL="457200" indent="-457200">
              <a:buFont typeface="+mj-lt"/>
              <a:buAutoNum type="arabicPeriod"/>
            </a:pPr>
            <a:r>
              <a:rPr lang="en-GB" sz="2400" dirty="0" smtClean="0"/>
              <a:t>Have a go at setting privacy settings</a:t>
            </a:r>
          </a:p>
          <a:p>
            <a:pPr marL="457200" indent="-457200">
              <a:buFont typeface="+mj-lt"/>
              <a:buAutoNum type="arabicPeriod"/>
            </a:pPr>
            <a:endParaRPr lang="en-GB" sz="2400" dirty="0"/>
          </a:p>
          <a:p>
            <a:pPr marL="457200" indent="-457200">
              <a:buFont typeface="+mj-lt"/>
              <a:buAutoNum type="arabicPeriod"/>
            </a:pPr>
            <a:r>
              <a:rPr lang="en-GB" sz="2400" dirty="0" smtClean="0"/>
              <a:t>Know where to go on the internet for help</a:t>
            </a:r>
            <a:endParaRPr lang="en-GB" sz="2400" dirty="0"/>
          </a:p>
        </p:txBody>
      </p:sp>
    </p:spTree>
    <p:extLst>
      <p:ext uri="{BB962C8B-B14F-4D97-AF65-F5344CB8AC3E}">
        <p14:creationId xmlns:p14="http://schemas.microsoft.com/office/powerpoint/2010/main" val="992489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WE PROTECT YOUR CHILDREN</a:t>
            </a:r>
            <a:endParaRPr lang="en-GB" dirty="0"/>
          </a:p>
        </p:txBody>
      </p:sp>
      <p:sp>
        <p:nvSpPr>
          <p:cNvPr id="3" name="Content Placeholder 2"/>
          <p:cNvSpPr>
            <a:spLocks noGrp="1"/>
          </p:cNvSpPr>
          <p:nvPr>
            <p:ph idx="1"/>
          </p:nvPr>
        </p:nvSpPr>
        <p:spPr/>
        <p:txBody>
          <a:bodyPr/>
          <a:lstStyle/>
          <a:p>
            <a:pPr marL="457200" indent="-457200">
              <a:buFont typeface="+mj-lt"/>
              <a:buAutoNum type="arabicPeriod"/>
            </a:pPr>
            <a:r>
              <a:rPr lang="en-GB" dirty="0" smtClean="0"/>
              <a:t>Firewall – strong filtering system</a:t>
            </a:r>
          </a:p>
          <a:p>
            <a:pPr marL="457200" indent="-457200">
              <a:buFont typeface="+mj-lt"/>
              <a:buAutoNum type="arabicPeriod"/>
            </a:pPr>
            <a:r>
              <a:rPr lang="en-GB" dirty="0" smtClean="0"/>
              <a:t>Monitoring – human element to the system that records everything at school</a:t>
            </a:r>
          </a:p>
          <a:p>
            <a:pPr marL="457200" indent="-457200">
              <a:buFont typeface="+mj-lt"/>
              <a:buAutoNum type="arabicPeriod"/>
            </a:pPr>
            <a:r>
              <a:rPr lang="en-GB" dirty="0" smtClean="0"/>
              <a:t>SMART e-safety in every lesson</a:t>
            </a:r>
          </a:p>
          <a:p>
            <a:pPr marL="457200" indent="-457200">
              <a:buFont typeface="+mj-lt"/>
              <a:buAutoNum type="arabicPeriod"/>
            </a:pPr>
            <a:r>
              <a:rPr lang="en-GB" dirty="0" smtClean="0"/>
              <a:t>Report buttons on websites – dolphin/</a:t>
            </a:r>
          </a:p>
          <a:p>
            <a:pPr marL="457200" indent="-457200">
              <a:buFont typeface="+mj-lt"/>
              <a:buAutoNum type="arabicPeriod"/>
            </a:pPr>
            <a:r>
              <a:rPr lang="en-GB" dirty="0" smtClean="0"/>
              <a:t>Regular reviews of our e-safety with governors</a:t>
            </a:r>
          </a:p>
          <a:p>
            <a:pPr marL="457200" indent="-457200">
              <a:buFont typeface="+mj-lt"/>
              <a:buAutoNum type="arabicPeriod"/>
            </a:pPr>
            <a:r>
              <a:rPr lang="en-GB" dirty="0" smtClean="0"/>
              <a:t>INSET with staff to help them keep up to date</a:t>
            </a:r>
          </a:p>
          <a:p>
            <a:pPr marL="457200" indent="-457200">
              <a:buFont typeface="+mj-lt"/>
              <a:buAutoNum type="arabicPeriod"/>
            </a:pPr>
            <a:r>
              <a:rPr lang="en-GB" dirty="0" smtClean="0"/>
              <a:t>E-safety committee – including parents, children, staff members and governors.</a:t>
            </a:r>
          </a:p>
          <a:p>
            <a:pPr marL="457200" indent="-457200">
              <a:buFont typeface="+mj-lt"/>
              <a:buAutoNum type="arabicPeriod"/>
            </a:pPr>
            <a:r>
              <a:rPr lang="en-GB" dirty="0" smtClean="0"/>
              <a:t>Our website and supporting parents</a:t>
            </a:r>
            <a:endParaRPr lang="en-GB" dirty="0"/>
          </a:p>
        </p:txBody>
      </p:sp>
    </p:spTree>
    <p:extLst>
      <p:ext uri="{BB962C8B-B14F-4D97-AF65-F5344CB8AC3E}">
        <p14:creationId xmlns:p14="http://schemas.microsoft.com/office/powerpoint/2010/main" val="16025494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Keeping children safe – Top tips</a:t>
            </a:r>
            <a:endParaRPr lang="en-GB" dirty="0"/>
          </a:p>
        </p:txBody>
      </p:sp>
      <p:sp>
        <p:nvSpPr>
          <p:cNvPr id="3" name="Content Placeholder 2"/>
          <p:cNvSpPr>
            <a:spLocks noGrp="1"/>
          </p:cNvSpPr>
          <p:nvPr>
            <p:ph idx="1"/>
          </p:nvPr>
        </p:nvSpPr>
        <p:spPr/>
        <p:txBody>
          <a:bodyPr/>
          <a:lstStyle/>
          <a:p>
            <a:pPr marL="457200" indent="-457200">
              <a:buFont typeface="+mj-lt"/>
              <a:buAutoNum type="arabicPeriod"/>
            </a:pPr>
            <a:r>
              <a:rPr lang="en-GB" dirty="0"/>
              <a:t>Agree </a:t>
            </a:r>
            <a:r>
              <a:rPr lang="en-GB" dirty="0" smtClean="0"/>
              <a:t>boundaries and know age limits</a:t>
            </a:r>
            <a:endParaRPr lang="en-GB" dirty="0"/>
          </a:p>
          <a:p>
            <a:pPr marL="457200" indent="-457200">
              <a:buFont typeface="+mj-lt"/>
              <a:buAutoNum type="arabicPeriod"/>
            </a:pPr>
            <a:r>
              <a:rPr lang="en-GB" dirty="0"/>
              <a:t>Explore together</a:t>
            </a:r>
          </a:p>
          <a:p>
            <a:pPr marL="457200" indent="-457200">
              <a:buFont typeface="+mj-lt"/>
              <a:buAutoNum type="arabicPeriod"/>
            </a:pPr>
            <a:r>
              <a:rPr lang="en-GB" dirty="0"/>
              <a:t>Put yourself in control – parental controls</a:t>
            </a:r>
          </a:p>
          <a:p>
            <a:pPr marL="457200" indent="-457200">
              <a:buFont typeface="+mj-lt"/>
              <a:buAutoNum type="arabicPeriod"/>
            </a:pPr>
            <a:r>
              <a:rPr lang="en-GB" dirty="0"/>
              <a:t>Use airplane mode</a:t>
            </a:r>
          </a:p>
          <a:p>
            <a:pPr marL="457200" indent="-457200">
              <a:buFont typeface="+mj-lt"/>
              <a:buAutoNum type="arabicPeriod"/>
            </a:pPr>
            <a:r>
              <a:rPr lang="en-GB" dirty="0"/>
              <a:t>Stay </a:t>
            </a:r>
            <a:r>
              <a:rPr lang="en-GB" dirty="0" smtClean="0"/>
              <a:t>involved – public place</a:t>
            </a:r>
            <a:endParaRPr lang="en-GB" dirty="0"/>
          </a:p>
          <a:p>
            <a:pPr marL="457200" indent="-457200">
              <a:buFont typeface="+mj-lt"/>
              <a:buAutoNum type="arabicPeriod"/>
            </a:pPr>
            <a:r>
              <a:rPr lang="en-GB" dirty="0"/>
              <a:t>Talk to </a:t>
            </a:r>
            <a:r>
              <a:rPr lang="en-GB" dirty="0" smtClean="0"/>
              <a:t>siblings – especially older ones</a:t>
            </a:r>
            <a:endParaRPr lang="en-GB" dirty="0"/>
          </a:p>
          <a:p>
            <a:pPr marL="457200" indent="-457200">
              <a:buFont typeface="+mj-lt"/>
              <a:buAutoNum type="arabicPeriod"/>
            </a:pPr>
            <a:r>
              <a:rPr lang="en-GB" dirty="0"/>
              <a:t>Search safely – use </a:t>
            </a:r>
            <a:r>
              <a:rPr lang="en-GB" dirty="0" err="1"/>
              <a:t>swiggle</a:t>
            </a:r>
            <a:r>
              <a:rPr lang="en-GB" dirty="0"/>
              <a:t> or kids-search</a:t>
            </a:r>
          </a:p>
          <a:p>
            <a:pPr marL="457200" indent="-457200">
              <a:buFont typeface="+mj-lt"/>
              <a:buAutoNum type="arabicPeriod"/>
            </a:pPr>
            <a:r>
              <a:rPr lang="en-GB" dirty="0" smtClean="0"/>
              <a:t>Don’t let them take phones to their rooms/turn </a:t>
            </a:r>
            <a:r>
              <a:rPr lang="en-GB" dirty="0" err="1" smtClean="0"/>
              <a:t>wifi</a:t>
            </a:r>
            <a:r>
              <a:rPr lang="en-GB" dirty="0" smtClean="0"/>
              <a:t> off for them at night</a:t>
            </a:r>
            <a:endParaRPr lang="en-GB" dirty="0"/>
          </a:p>
          <a:p>
            <a:endParaRPr lang="en-GB" dirty="0"/>
          </a:p>
        </p:txBody>
      </p:sp>
    </p:spTree>
    <p:extLst>
      <p:ext uri="{BB962C8B-B14F-4D97-AF65-F5344CB8AC3E}">
        <p14:creationId xmlns:p14="http://schemas.microsoft.com/office/powerpoint/2010/main" val="36516126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28" y="631371"/>
            <a:ext cx="9720072" cy="1499616"/>
          </a:xfrm>
        </p:spPr>
        <p:txBody>
          <a:bodyPr/>
          <a:lstStyle/>
          <a:p>
            <a:r>
              <a:rPr lang="en-GB" dirty="0" smtClean="0"/>
              <a:t>Social media</a:t>
            </a:r>
            <a:endParaRPr lang="en-GB"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01144" y="208919"/>
            <a:ext cx="8414656" cy="6649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24479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70" y="718458"/>
            <a:ext cx="6683029" cy="5270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3210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News – year 6 to year 7</a:t>
            </a:r>
            <a:endParaRPr lang="en-GB" dirty="0"/>
          </a:p>
        </p:txBody>
      </p:sp>
      <p:sp>
        <p:nvSpPr>
          <p:cNvPr id="3" name="Content Placeholder 2"/>
          <p:cNvSpPr>
            <a:spLocks noGrp="1"/>
          </p:cNvSpPr>
          <p:nvPr>
            <p:ph idx="1"/>
          </p:nvPr>
        </p:nvSpPr>
        <p:spPr/>
        <p:txBody>
          <a:bodyPr/>
          <a:lstStyle/>
          <a:p>
            <a:endParaRPr lang="en-GB"/>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457" y="1839686"/>
            <a:ext cx="6496192" cy="4942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72103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Privacy settings – most requested!</a:t>
            </a:r>
            <a:endParaRPr lang="en-GB" dirty="0"/>
          </a:p>
        </p:txBody>
      </p:sp>
      <p:sp>
        <p:nvSpPr>
          <p:cNvPr id="3" name="Content Placeholder 2"/>
          <p:cNvSpPr>
            <a:spLocks noGrp="1"/>
          </p:cNvSpPr>
          <p:nvPr>
            <p:ph idx="1"/>
          </p:nvPr>
        </p:nvSpPr>
        <p:spPr/>
        <p:txBody>
          <a:bodyPr/>
          <a:lstStyle/>
          <a:p>
            <a:r>
              <a:rPr lang="en-GB" dirty="0" smtClean="0"/>
              <a:t>Why do we need to set privacy settings?</a:t>
            </a:r>
          </a:p>
          <a:p>
            <a:endParaRPr lang="en-GB" dirty="0"/>
          </a:p>
          <a:p>
            <a:pPr marL="457200" indent="-457200">
              <a:buAutoNum type="arabicParenR"/>
            </a:pPr>
            <a:r>
              <a:rPr lang="en-GB" dirty="0" smtClean="0"/>
              <a:t>Conduct – children at risk from own behaviour</a:t>
            </a:r>
          </a:p>
          <a:p>
            <a:pPr marL="457200" indent="-457200">
              <a:buAutoNum type="arabicParenR"/>
            </a:pPr>
            <a:r>
              <a:rPr lang="en-GB" dirty="0" smtClean="0"/>
              <a:t>Content – inappropriate or unreliable</a:t>
            </a:r>
          </a:p>
          <a:p>
            <a:pPr marL="457200" indent="-457200">
              <a:buAutoNum type="arabicParenR"/>
            </a:pPr>
            <a:r>
              <a:rPr lang="en-GB" dirty="0" smtClean="0"/>
              <a:t>Contact – children can be contacted by bullies or people that want to groom them or seek to abuse them</a:t>
            </a:r>
          </a:p>
          <a:p>
            <a:pPr marL="457200" indent="-457200">
              <a:buAutoNum type="arabicParenR"/>
            </a:pPr>
            <a:r>
              <a:rPr lang="en-GB" dirty="0" smtClean="0"/>
              <a:t>Commercialism – children unware of hidden costs or advertising</a:t>
            </a:r>
            <a:endParaRPr lang="en-GB" dirty="0"/>
          </a:p>
        </p:txBody>
      </p:sp>
    </p:spTree>
    <p:extLst>
      <p:ext uri="{BB962C8B-B14F-4D97-AF65-F5344CB8AC3E}">
        <p14:creationId xmlns:p14="http://schemas.microsoft.com/office/powerpoint/2010/main" val="905389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Broadband/internet – Virgin media</a:t>
            </a:r>
            <a:endParaRPr lang="en-GB" dirty="0"/>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024128" y="1698308"/>
            <a:ext cx="9856922" cy="4989875"/>
          </a:xfrm>
          <a:prstGeom prst="rect">
            <a:avLst/>
          </a:prstGeom>
        </p:spPr>
      </p:pic>
    </p:spTree>
    <p:extLst>
      <p:ext uri="{BB962C8B-B14F-4D97-AF65-F5344CB8AC3E}">
        <p14:creationId xmlns:p14="http://schemas.microsoft.com/office/powerpoint/2010/main" val="3567845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31965" y="853804"/>
            <a:ext cx="10832923" cy="4841601"/>
          </a:xfrm>
          <a:prstGeom prst="rect">
            <a:avLst/>
          </a:prstGeom>
        </p:spPr>
      </p:pic>
    </p:spTree>
    <p:extLst>
      <p:ext uri="{BB962C8B-B14F-4D97-AF65-F5344CB8AC3E}">
        <p14:creationId xmlns:p14="http://schemas.microsoft.com/office/powerpoint/2010/main" val="37587686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9202" y="744584"/>
            <a:ext cx="10675625" cy="5225142"/>
          </a:xfrm>
          <a:prstGeom prst="rect">
            <a:avLst/>
          </a:prstGeom>
        </p:spPr>
      </p:pic>
    </p:spTree>
    <p:extLst>
      <p:ext uri="{BB962C8B-B14F-4D97-AF65-F5344CB8AC3E}">
        <p14:creationId xmlns:p14="http://schemas.microsoft.com/office/powerpoint/2010/main" val="21598601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Sky</a:t>
            </a:r>
            <a:endParaRPr lang="en-GB" dirty="0"/>
          </a:p>
        </p:txBody>
      </p:sp>
      <p:pic>
        <p:nvPicPr>
          <p:cNvPr id="4" name="Picture 3"/>
          <p:cNvPicPr>
            <a:picLocks noChangeAspect="1"/>
          </p:cNvPicPr>
          <p:nvPr/>
        </p:nvPicPr>
        <p:blipFill>
          <a:blip r:embed="rId2"/>
          <a:stretch>
            <a:fillRect/>
          </a:stretch>
        </p:blipFill>
        <p:spPr>
          <a:xfrm>
            <a:off x="1293224" y="1538379"/>
            <a:ext cx="10228216" cy="5157501"/>
          </a:xfrm>
          <a:prstGeom prst="rect">
            <a:avLst/>
          </a:prstGeom>
        </p:spPr>
      </p:pic>
    </p:spTree>
    <p:extLst>
      <p:ext uri="{BB962C8B-B14F-4D97-AF65-F5344CB8AC3E}">
        <p14:creationId xmlns:p14="http://schemas.microsoft.com/office/powerpoint/2010/main" val="2553893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VIDEO</a:t>
            </a:r>
            <a:endParaRPr lang="en-GB" dirty="0"/>
          </a:p>
        </p:txBody>
      </p:sp>
      <p:sp>
        <p:nvSpPr>
          <p:cNvPr id="3" name="Content Placeholder 2"/>
          <p:cNvSpPr>
            <a:spLocks noGrp="1"/>
          </p:cNvSpPr>
          <p:nvPr>
            <p:ph idx="1"/>
          </p:nvPr>
        </p:nvSpPr>
        <p:spPr/>
        <p:txBody>
          <a:bodyPr/>
          <a:lstStyle/>
          <a:p>
            <a:r>
              <a:rPr lang="en-GB" dirty="0">
                <a:hlinkClick r:id="rId2"/>
              </a:rPr>
              <a:t>https://www.internetmatters.org/safer-internet-day-2018</a:t>
            </a:r>
            <a:r>
              <a:rPr lang="en-GB" dirty="0" smtClean="0">
                <a:hlinkClick r:id="rId2"/>
              </a:rPr>
              <a:t>/</a:t>
            </a:r>
            <a:endParaRPr lang="en-GB" dirty="0" smtClean="0"/>
          </a:p>
          <a:p>
            <a:endParaRPr lang="en-GB" dirty="0"/>
          </a:p>
          <a:p>
            <a:endParaRPr lang="en-GB" dirty="0"/>
          </a:p>
        </p:txBody>
      </p:sp>
    </p:spTree>
    <p:extLst>
      <p:ext uri="{BB962C8B-B14F-4D97-AF65-F5344CB8AC3E}">
        <p14:creationId xmlns:p14="http://schemas.microsoft.com/office/powerpoint/2010/main" val="37026612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21504" y="888274"/>
            <a:ext cx="11256829" cy="5146765"/>
          </a:xfrm>
          <a:prstGeom prst="rect">
            <a:avLst/>
          </a:prstGeom>
        </p:spPr>
      </p:pic>
    </p:spTree>
    <p:extLst>
      <p:ext uri="{BB962C8B-B14F-4D97-AF65-F5344CB8AC3E}">
        <p14:creationId xmlns:p14="http://schemas.microsoft.com/office/powerpoint/2010/main" val="2638154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97108" y="613954"/>
            <a:ext cx="11151712" cy="4990012"/>
          </a:xfrm>
          <a:prstGeom prst="rect">
            <a:avLst/>
          </a:prstGeom>
        </p:spPr>
      </p:pic>
    </p:spTree>
    <p:extLst>
      <p:ext uri="{BB962C8B-B14F-4D97-AF65-F5344CB8AC3E}">
        <p14:creationId xmlns:p14="http://schemas.microsoft.com/office/powerpoint/2010/main" val="38442700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Android</a:t>
            </a:r>
            <a:endParaRPr lang="en-GB" dirty="0"/>
          </a:p>
        </p:txBody>
      </p:sp>
      <p:sp>
        <p:nvSpPr>
          <p:cNvPr id="3" name="Content Placeholder 2"/>
          <p:cNvSpPr>
            <a:spLocks noGrp="1"/>
          </p:cNvSpPr>
          <p:nvPr>
            <p:ph idx="1"/>
          </p:nvPr>
        </p:nvSpPr>
        <p:spPr/>
        <p:txBody>
          <a:bodyPr/>
          <a:lstStyle/>
          <a:p>
            <a:pPr marL="0" indent="0">
              <a:buNone/>
            </a:pPr>
            <a:r>
              <a:rPr lang="en-GB" dirty="0" smtClean="0"/>
              <a:t>Android items do not let you set privacy on the device.</a:t>
            </a:r>
          </a:p>
          <a:p>
            <a:pPr marL="0" indent="0">
              <a:buNone/>
            </a:pPr>
            <a:endParaRPr lang="en-GB" dirty="0"/>
          </a:p>
          <a:p>
            <a:pPr marL="0" indent="0">
              <a:buNone/>
            </a:pPr>
            <a:r>
              <a:rPr lang="en-GB" dirty="0" smtClean="0"/>
              <a:t>You need to go into Play Store and select settings here by turning parental controls on.</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1119027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94115" y="49640"/>
            <a:ext cx="3178844" cy="653429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3211" y="49640"/>
            <a:ext cx="3178844" cy="6534291"/>
          </a:xfrm>
          <a:prstGeom prst="rect">
            <a:avLst/>
          </a:prstGeom>
        </p:spPr>
      </p:pic>
      <p:sp>
        <p:nvSpPr>
          <p:cNvPr id="6" name="TextBox 5"/>
          <p:cNvSpPr txBox="1"/>
          <p:nvPr/>
        </p:nvSpPr>
        <p:spPr>
          <a:xfrm>
            <a:off x="91440" y="2246811"/>
            <a:ext cx="1606731" cy="1477328"/>
          </a:xfrm>
          <a:prstGeom prst="rect">
            <a:avLst/>
          </a:prstGeom>
          <a:noFill/>
        </p:spPr>
        <p:txBody>
          <a:bodyPr wrap="square" rtlCol="0">
            <a:spAutoFit/>
          </a:bodyPr>
          <a:lstStyle/>
          <a:p>
            <a:pPr marL="342900" indent="-342900">
              <a:buAutoNum type="arabicPeriod"/>
            </a:pPr>
            <a:r>
              <a:rPr lang="en-GB" dirty="0" smtClean="0"/>
              <a:t>Load up Play Store and click the menu tab.</a:t>
            </a:r>
          </a:p>
        </p:txBody>
      </p:sp>
      <p:sp>
        <p:nvSpPr>
          <p:cNvPr id="8" name="TextBox 7"/>
          <p:cNvSpPr txBox="1"/>
          <p:nvPr/>
        </p:nvSpPr>
        <p:spPr>
          <a:xfrm>
            <a:off x="5891349" y="2338251"/>
            <a:ext cx="1397725" cy="646331"/>
          </a:xfrm>
          <a:prstGeom prst="rect">
            <a:avLst/>
          </a:prstGeom>
          <a:noFill/>
        </p:spPr>
        <p:txBody>
          <a:bodyPr wrap="square" rtlCol="0">
            <a:spAutoFit/>
          </a:bodyPr>
          <a:lstStyle/>
          <a:p>
            <a:r>
              <a:rPr lang="en-GB" dirty="0" smtClean="0"/>
              <a:t>2. Select settings</a:t>
            </a:r>
            <a:endParaRPr lang="en-GB" dirty="0"/>
          </a:p>
        </p:txBody>
      </p:sp>
      <p:cxnSp>
        <p:nvCxnSpPr>
          <p:cNvPr id="10" name="Straight Arrow Connector 9"/>
          <p:cNvCxnSpPr/>
          <p:nvPr/>
        </p:nvCxnSpPr>
        <p:spPr>
          <a:xfrm flipV="1">
            <a:off x="1188720" y="640080"/>
            <a:ext cx="927463" cy="16067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Oval 11"/>
          <p:cNvSpPr/>
          <p:nvPr/>
        </p:nvSpPr>
        <p:spPr>
          <a:xfrm>
            <a:off x="7733211" y="4794069"/>
            <a:ext cx="1580606" cy="3657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76405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6969" y="0"/>
            <a:ext cx="3336324" cy="6858000"/>
          </a:xfrm>
          <a:prstGeom prst="rect">
            <a:avLst/>
          </a:prstGeom>
        </p:spPr>
      </p:pic>
      <p:sp>
        <p:nvSpPr>
          <p:cNvPr id="6" name="TextBox 5"/>
          <p:cNvSpPr txBox="1"/>
          <p:nvPr/>
        </p:nvSpPr>
        <p:spPr>
          <a:xfrm>
            <a:off x="522514" y="2377440"/>
            <a:ext cx="1502229" cy="923330"/>
          </a:xfrm>
          <a:prstGeom prst="rect">
            <a:avLst/>
          </a:prstGeom>
          <a:noFill/>
        </p:spPr>
        <p:txBody>
          <a:bodyPr wrap="square" rtlCol="0">
            <a:spAutoFit/>
          </a:bodyPr>
          <a:lstStyle/>
          <a:p>
            <a:r>
              <a:rPr lang="en-GB" dirty="0" smtClean="0"/>
              <a:t>3.) Select ‘Parental Controls’</a:t>
            </a:r>
            <a:endParaRPr lang="en-GB"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9941" y="0"/>
            <a:ext cx="3336324" cy="6858000"/>
          </a:xfrm>
          <a:prstGeom prst="rect">
            <a:avLst/>
          </a:prstGeom>
        </p:spPr>
      </p:pic>
      <p:sp>
        <p:nvSpPr>
          <p:cNvPr id="9" name="TextBox 8"/>
          <p:cNvSpPr txBox="1"/>
          <p:nvPr/>
        </p:nvSpPr>
        <p:spPr>
          <a:xfrm>
            <a:off x="6466114" y="2377440"/>
            <a:ext cx="1489166" cy="646331"/>
          </a:xfrm>
          <a:prstGeom prst="rect">
            <a:avLst/>
          </a:prstGeom>
          <a:noFill/>
        </p:spPr>
        <p:txBody>
          <a:bodyPr wrap="square" rtlCol="0">
            <a:spAutoFit/>
          </a:bodyPr>
          <a:lstStyle/>
          <a:p>
            <a:r>
              <a:rPr lang="en-GB" dirty="0" smtClean="0"/>
              <a:t>4.) Enter a pin for only you!</a:t>
            </a:r>
            <a:endParaRPr lang="en-GB" dirty="0"/>
          </a:p>
        </p:txBody>
      </p:sp>
      <p:sp>
        <p:nvSpPr>
          <p:cNvPr id="10" name="Oval 9"/>
          <p:cNvSpPr/>
          <p:nvPr/>
        </p:nvSpPr>
        <p:spPr>
          <a:xfrm>
            <a:off x="2116183" y="4271554"/>
            <a:ext cx="1946366" cy="692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33529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9733" y="0"/>
            <a:ext cx="3340898" cy="685859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752" y="0"/>
            <a:ext cx="3336324" cy="6858000"/>
          </a:xfrm>
          <a:prstGeom prst="rect">
            <a:avLst/>
          </a:prstGeom>
        </p:spPr>
      </p:pic>
      <p:sp>
        <p:nvSpPr>
          <p:cNvPr id="6" name="TextBox 5"/>
          <p:cNvSpPr txBox="1"/>
          <p:nvPr/>
        </p:nvSpPr>
        <p:spPr>
          <a:xfrm>
            <a:off x="483326" y="2351314"/>
            <a:ext cx="1214845" cy="923330"/>
          </a:xfrm>
          <a:prstGeom prst="rect">
            <a:avLst/>
          </a:prstGeom>
          <a:noFill/>
        </p:spPr>
        <p:txBody>
          <a:bodyPr wrap="square" rtlCol="0">
            <a:spAutoFit/>
          </a:bodyPr>
          <a:lstStyle/>
          <a:p>
            <a:r>
              <a:rPr lang="en-GB" dirty="0" smtClean="0"/>
              <a:t>5.) Turn on parental controls</a:t>
            </a:r>
            <a:endParaRPr lang="en-GB" dirty="0"/>
          </a:p>
        </p:txBody>
      </p:sp>
      <p:sp>
        <p:nvSpPr>
          <p:cNvPr id="7" name="TextBox 6"/>
          <p:cNvSpPr txBox="1"/>
          <p:nvPr/>
        </p:nvSpPr>
        <p:spPr>
          <a:xfrm>
            <a:off x="5995851" y="2155371"/>
            <a:ext cx="1554480" cy="1754326"/>
          </a:xfrm>
          <a:prstGeom prst="rect">
            <a:avLst/>
          </a:prstGeom>
          <a:noFill/>
        </p:spPr>
        <p:txBody>
          <a:bodyPr wrap="square" rtlCol="0">
            <a:spAutoFit/>
          </a:bodyPr>
          <a:lstStyle/>
          <a:p>
            <a:r>
              <a:rPr lang="en-GB" dirty="0" smtClean="0"/>
              <a:t>6.) Select an age range for your child.</a:t>
            </a:r>
          </a:p>
          <a:p>
            <a:endParaRPr lang="en-GB" dirty="0"/>
          </a:p>
          <a:p>
            <a:r>
              <a:rPr lang="en-GB" dirty="0" smtClean="0"/>
              <a:t>7.) Then click save</a:t>
            </a:r>
            <a:endParaRPr lang="en-GB" dirty="0"/>
          </a:p>
        </p:txBody>
      </p:sp>
      <p:sp>
        <p:nvSpPr>
          <p:cNvPr id="8" name="Oval 7"/>
          <p:cNvSpPr/>
          <p:nvPr/>
        </p:nvSpPr>
        <p:spPr>
          <a:xfrm>
            <a:off x="4383168" y="888274"/>
            <a:ext cx="927463" cy="4833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Arrow Connector 9"/>
          <p:cNvCxnSpPr>
            <a:endCxn id="8" idx="3"/>
          </p:cNvCxnSpPr>
          <p:nvPr/>
        </p:nvCxnSpPr>
        <p:spPr>
          <a:xfrm flipV="1">
            <a:off x="1528354" y="1300819"/>
            <a:ext cx="2990638" cy="1246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01026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Ios</a:t>
            </a:r>
            <a:r>
              <a:rPr lang="en-GB" dirty="0" smtClean="0"/>
              <a:t> (apple)</a:t>
            </a:r>
            <a:endParaRPr lang="en-GB" dirty="0"/>
          </a:p>
        </p:txBody>
      </p:sp>
      <p:pic>
        <p:nvPicPr>
          <p:cNvPr id="4" name="Content Placeholder 3"/>
          <p:cNvPicPr>
            <a:picLocks noGrp="1" noChangeAspect="1"/>
          </p:cNvPicPr>
          <p:nvPr>
            <p:ph idx="1"/>
          </p:nvPr>
        </p:nvPicPr>
        <p:blipFill>
          <a:blip r:embed="rId2"/>
          <a:stretch>
            <a:fillRect/>
          </a:stretch>
        </p:blipFill>
        <p:spPr>
          <a:xfrm>
            <a:off x="1541418" y="1918863"/>
            <a:ext cx="7199182" cy="4624994"/>
          </a:xfrm>
          <a:prstGeom prst="rect">
            <a:avLst/>
          </a:prstGeom>
        </p:spPr>
      </p:pic>
    </p:spTree>
    <p:extLst>
      <p:ext uri="{BB962C8B-B14F-4D97-AF65-F5344CB8AC3E}">
        <p14:creationId xmlns:p14="http://schemas.microsoft.com/office/powerpoint/2010/main" val="29778203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024128" y="914399"/>
            <a:ext cx="9478098" cy="4665315"/>
          </a:xfrm>
          <a:prstGeom prst="rect">
            <a:avLst/>
          </a:prstGeom>
        </p:spPr>
      </p:pic>
    </p:spTree>
    <p:extLst>
      <p:ext uri="{BB962C8B-B14F-4D97-AF65-F5344CB8AC3E}">
        <p14:creationId xmlns:p14="http://schemas.microsoft.com/office/powerpoint/2010/main" val="36769526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77797" y="788670"/>
            <a:ext cx="10815869" cy="5167992"/>
          </a:xfrm>
          <a:prstGeom prst="rect">
            <a:avLst/>
          </a:prstGeom>
        </p:spPr>
      </p:pic>
    </p:spTree>
    <p:extLst>
      <p:ext uri="{BB962C8B-B14F-4D97-AF65-F5344CB8AC3E}">
        <p14:creationId xmlns:p14="http://schemas.microsoft.com/office/powerpoint/2010/main" val="12201113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Facebook – 13+</a:t>
            </a:r>
            <a:endParaRPr lang="en-GB" dirty="0"/>
          </a:p>
        </p:txBody>
      </p:sp>
      <p:sp>
        <p:nvSpPr>
          <p:cNvPr id="3" name="Content Placeholder 2"/>
          <p:cNvSpPr>
            <a:spLocks noGrp="1"/>
          </p:cNvSpPr>
          <p:nvPr>
            <p:ph idx="1"/>
          </p:nvPr>
        </p:nvSpPr>
        <p:spPr/>
        <p:txBody>
          <a:bodyPr/>
          <a:lstStyle/>
          <a:p>
            <a:pPr marL="457200" indent="-457200">
              <a:buFont typeface="+mj-lt"/>
              <a:buAutoNum type="arabicPeriod"/>
            </a:pPr>
            <a:r>
              <a:rPr lang="en-GB" dirty="0" smtClean="0"/>
              <a:t>This is a platform that allows messaging, picture sharing and comments to be made.</a:t>
            </a:r>
          </a:p>
          <a:p>
            <a:pPr marL="457200" indent="-457200">
              <a:buFont typeface="+mj-lt"/>
              <a:buAutoNum type="arabicPeriod"/>
            </a:pPr>
            <a:r>
              <a:rPr lang="en-GB" dirty="0" smtClean="0"/>
              <a:t>Over 66% of grooming occurs on Facebook, </a:t>
            </a:r>
            <a:r>
              <a:rPr lang="en-GB" dirty="0"/>
              <a:t>I</a:t>
            </a:r>
            <a:r>
              <a:rPr lang="en-GB" dirty="0" smtClean="0"/>
              <a:t>nstagram and Snapchat</a:t>
            </a:r>
          </a:p>
          <a:p>
            <a:pPr marL="457200" indent="-457200">
              <a:buFont typeface="+mj-lt"/>
              <a:buAutoNum type="arabicPeriod"/>
            </a:pPr>
            <a:r>
              <a:rPr lang="en-GB" dirty="0" smtClean="0"/>
              <a:t>Facebook has a ‘privacy check up tool’ – this shows who can see what</a:t>
            </a:r>
          </a:p>
          <a:p>
            <a:pPr marL="457200" indent="-457200">
              <a:buFont typeface="+mj-lt"/>
              <a:buAutoNum type="arabicPeriod"/>
            </a:pPr>
            <a:r>
              <a:rPr lang="en-GB" dirty="0" smtClean="0"/>
              <a:t>It also has a parents portal</a:t>
            </a:r>
          </a:p>
        </p:txBody>
      </p:sp>
    </p:spTree>
    <p:extLst>
      <p:ext uri="{BB962C8B-B14F-4D97-AF65-F5344CB8AC3E}">
        <p14:creationId xmlns:p14="http://schemas.microsoft.com/office/powerpoint/2010/main" val="3000760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the survey said</a:t>
            </a:r>
            <a:endParaRPr lang="en-GB" dirty="0"/>
          </a:p>
        </p:txBody>
      </p:sp>
      <p:sp>
        <p:nvSpPr>
          <p:cNvPr id="3" name="Content Placeholder 2"/>
          <p:cNvSpPr>
            <a:spLocks noGrp="1"/>
          </p:cNvSpPr>
          <p:nvPr>
            <p:ph idx="1"/>
          </p:nvPr>
        </p:nvSpPr>
        <p:spPr/>
        <p:txBody>
          <a:bodyPr/>
          <a:lstStyle/>
          <a:p>
            <a:endParaRPr lang="en-GB"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686051"/>
            <a:ext cx="7356044" cy="3573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0093" y="3006498"/>
            <a:ext cx="489585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88854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InSTagram</a:t>
            </a:r>
            <a:endParaRPr lang="en-GB" dirty="0"/>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825" y="601589"/>
            <a:ext cx="8508545" cy="516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57679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101" y="391887"/>
            <a:ext cx="10122160" cy="5660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33142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399" y="43301"/>
            <a:ext cx="9844165" cy="6727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58099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486" y="0"/>
            <a:ext cx="9873342" cy="6654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3109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7414"/>
            <a:ext cx="9492343" cy="6710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730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486" y="178473"/>
            <a:ext cx="8631692" cy="6565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22860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Whatsapp</a:t>
            </a:r>
            <a:r>
              <a:rPr lang="en-GB" dirty="0" smtClean="0"/>
              <a:t>?</a:t>
            </a:r>
            <a:endParaRPr lang="en-GB" dirty="0"/>
          </a:p>
        </p:txBody>
      </p:sp>
      <p:sp>
        <p:nvSpPr>
          <p:cNvPr id="3" name="Content Placeholder 2"/>
          <p:cNvSpPr>
            <a:spLocks noGrp="1"/>
          </p:cNvSpPr>
          <p:nvPr>
            <p:ph idx="1"/>
          </p:nvPr>
        </p:nvSpPr>
        <p:spPr/>
        <p:txBody>
          <a:bodyPr/>
          <a:lstStyle/>
          <a:p>
            <a:endParaRPr lang="en-GB"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4403" y="151038"/>
            <a:ext cx="8124825" cy="6585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85937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9532" y="228600"/>
            <a:ext cx="6597540" cy="5464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456" y="5476875"/>
            <a:ext cx="5667375" cy="138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88998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99" y="234945"/>
            <a:ext cx="10447391" cy="6089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25290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7901" y="0"/>
            <a:ext cx="7494814" cy="6890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7929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227" y="878341"/>
            <a:ext cx="10093751" cy="5163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47401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670" y="696686"/>
            <a:ext cx="10917308" cy="4702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71426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695" y="1371600"/>
            <a:ext cx="10740337"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7426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316" y="157850"/>
            <a:ext cx="9535884" cy="6713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59103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GAMING – social networking in games</a:t>
            </a:r>
            <a:endParaRPr lang="en-GB" dirty="0"/>
          </a:p>
        </p:txBody>
      </p:sp>
      <p:sp>
        <p:nvSpPr>
          <p:cNvPr id="5" name="Content Placeholder 4"/>
          <p:cNvSpPr>
            <a:spLocks noGrp="1"/>
          </p:cNvSpPr>
          <p:nvPr>
            <p:ph idx="1"/>
          </p:nvPr>
        </p:nvSpPr>
        <p:spPr/>
        <p:txBody>
          <a:bodyPr/>
          <a:lstStyle/>
          <a:p>
            <a:r>
              <a:rPr lang="en-GB" dirty="0" smtClean="0"/>
              <a:t>Half of all 5-15 year olds play games online</a:t>
            </a:r>
          </a:p>
          <a:p>
            <a:r>
              <a:rPr lang="en-GB" dirty="0" smtClean="0"/>
              <a:t>25% of online games players aged 12-15 chat to people they don’t know</a:t>
            </a:r>
          </a:p>
          <a:p>
            <a:r>
              <a:rPr lang="en-GB" dirty="0" smtClean="0"/>
              <a:t>Xbox Live, PlayStation Live, Steam and Nintendo Network all have privacy settings that you can set.</a:t>
            </a:r>
          </a:p>
          <a:p>
            <a:r>
              <a:rPr lang="en-GB" dirty="0" smtClean="0"/>
              <a:t>Nintendo Network is the most family friendly</a:t>
            </a:r>
            <a:endParaRPr lang="en-GB" dirty="0"/>
          </a:p>
          <a:p>
            <a:r>
              <a:rPr lang="en-GB" dirty="0" smtClean="0"/>
              <a:t>Best advice is to set up a master account – enter the child’s age.</a:t>
            </a:r>
          </a:p>
          <a:p>
            <a:r>
              <a:rPr lang="en-GB" dirty="0" smtClean="0"/>
              <a:t>INTERNET MATTERS has all the guides for setting up parental controls</a:t>
            </a:r>
          </a:p>
        </p:txBody>
      </p:sp>
    </p:spTree>
    <p:extLst>
      <p:ext uri="{BB962C8B-B14F-4D97-AF65-F5344CB8AC3E}">
        <p14:creationId xmlns:p14="http://schemas.microsoft.com/office/powerpoint/2010/main" val="7394635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MOBILE INTERNET</a:t>
            </a:r>
            <a:endParaRPr lang="en-GB" dirty="0"/>
          </a:p>
        </p:txBody>
      </p:sp>
      <p:sp>
        <p:nvSpPr>
          <p:cNvPr id="3" name="Content Placeholder 2"/>
          <p:cNvSpPr>
            <a:spLocks noGrp="1"/>
          </p:cNvSpPr>
          <p:nvPr>
            <p:ph idx="1"/>
          </p:nvPr>
        </p:nvSpPr>
        <p:spPr/>
        <p:txBody>
          <a:bodyPr/>
          <a:lstStyle/>
          <a:p>
            <a:r>
              <a:rPr lang="en-GB" dirty="0" smtClean="0"/>
              <a:t>Your provider can set privacy settings for you.</a:t>
            </a:r>
          </a:p>
          <a:p>
            <a:endParaRPr lang="en-GB" dirty="0"/>
          </a:p>
          <a:p>
            <a:r>
              <a:rPr lang="en-GB" dirty="0" smtClean="0"/>
              <a:t>Go to INTERNETMATTERS.ORG for advice.</a:t>
            </a:r>
          </a:p>
          <a:p>
            <a:endParaRPr lang="en-GB" dirty="0"/>
          </a:p>
          <a:p>
            <a:r>
              <a:rPr lang="en-GB" dirty="0" smtClean="0"/>
              <a:t>Remember: Your child should not be on their phone in private</a:t>
            </a:r>
          </a:p>
        </p:txBody>
      </p:sp>
    </p:spTree>
    <p:extLst>
      <p:ext uri="{BB962C8B-B14F-4D97-AF65-F5344CB8AC3E}">
        <p14:creationId xmlns:p14="http://schemas.microsoft.com/office/powerpoint/2010/main" val="31914942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cyberbullying</a:t>
            </a:r>
            <a:endParaRPr lang="en-GB" dirty="0"/>
          </a:p>
        </p:txBody>
      </p:sp>
      <p:sp>
        <p:nvSpPr>
          <p:cNvPr id="3" name="Content Placeholder 2"/>
          <p:cNvSpPr>
            <a:spLocks noGrp="1"/>
          </p:cNvSpPr>
          <p:nvPr>
            <p:ph idx="1"/>
          </p:nvPr>
        </p:nvSpPr>
        <p:spPr/>
        <p:txBody>
          <a:bodyPr/>
          <a:lstStyle/>
          <a:p>
            <a:pPr marL="457200" indent="-457200">
              <a:buFont typeface="+mj-lt"/>
              <a:buAutoNum type="alphaUcPeriod"/>
            </a:pPr>
            <a:r>
              <a:rPr lang="en-GB" dirty="0" smtClean="0"/>
              <a:t>Usually more prevalent at secondary school</a:t>
            </a:r>
          </a:p>
          <a:p>
            <a:pPr marL="457200" indent="-457200">
              <a:buFont typeface="+mj-lt"/>
              <a:buAutoNum type="alphaUcPeriod"/>
            </a:pPr>
            <a:r>
              <a:rPr lang="en-GB" dirty="0" smtClean="0"/>
              <a:t>Children need to be taught how to stay safe online and keep things private</a:t>
            </a:r>
          </a:p>
          <a:p>
            <a:pPr marL="457200" indent="-457200">
              <a:buFont typeface="+mj-lt"/>
              <a:buAutoNum type="alphaUcPeriod"/>
            </a:pPr>
            <a:r>
              <a:rPr lang="en-GB" dirty="0" smtClean="0"/>
              <a:t>In school’s behaviour policy – includes serious sanctions</a:t>
            </a:r>
          </a:p>
          <a:p>
            <a:pPr marL="457200" indent="-457200">
              <a:buFont typeface="+mj-lt"/>
              <a:buAutoNum type="alphaUcPeriod"/>
            </a:pPr>
            <a:r>
              <a:rPr lang="en-GB" dirty="0" smtClean="0"/>
              <a:t>Being honest with children about the things they say</a:t>
            </a:r>
          </a:p>
          <a:p>
            <a:pPr marL="457200" indent="-457200">
              <a:buFont typeface="+mj-lt"/>
              <a:buAutoNum type="alphaUcPeriod"/>
            </a:pPr>
            <a:r>
              <a:rPr lang="en-GB" dirty="0" smtClean="0"/>
              <a:t>Online reputation </a:t>
            </a:r>
          </a:p>
          <a:p>
            <a:pPr marL="457200" indent="-457200">
              <a:buFont typeface="+mj-lt"/>
              <a:buAutoNum type="alphaUcPeriod"/>
            </a:pPr>
            <a:r>
              <a:rPr lang="en-GB" dirty="0" smtClean="0"/>
              <a:t>Reporting it to school/platforms/police</a:t>
            </a:r>
          </a:p>
          <a:p>
            <a:pPr marL="457200" indent="-457200">
              <a:buFont typeface="+mj-lt"/>
              <a:buAutoNum type="alphaUcPeriod"/>
            </a:pPr>
            <a:r>
              <a:rPr lang="en-GB" dirty="0" smtClean="0"/>
              <a:t>“Don’t say anything online that your wouldn’t be happy with your teacher or grandparents reading.”</a:t>
            </a:r>
            <a:endParaRPr lang="en-GB" dirty="0"/>
          </a:p>
        </p:txBody>
      </p:sp>
    </p:spTree>
    <p:extLst>
      <p:ext uri="{BB962C8B-B14F-4D97-AF65-F5344CB8AC3E}">
        <p14:creationId xmlns:p14="http://schemas.microsoft.com/office/powerpoint/2010/main" val="7475737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0717"/>
            <a:ext cx="12050296" cy="6132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5885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49" y="632733"/>
            <a:ext cx="11988781" cy="5006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845172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next?</a:t>
            </a:r>
            <a:endParaRPr lang="en-GB" dirty="0"/>
          </a:p>
        </p:txBody>
      </p:sp>
      <p:sp>
        <p:nvSpPr>
          <p:cNvPr id="3" name="Content Placeholder 2"/>
          <p:cNvSpPr>
            <a:spLocks noGrp="1"/>
          </p:cNvSpPr>
          <p:nvPr>
            <p:ph idx="1"/>
          </p:nvPr>
        </p:nvSpPr>
        <p:spPr>
          <a:xfrm>
            <a:off x="1024128" y="2286000"/>
            <a:ext cx="10209929" cy="4023360"/>
          </a:xfrm>
        </p:spPr>
        <p:txBody>
          <a:bodyPr>
            <a:normAutofit lnSpcReduction="10000"/>
          </a:bodyPr>
          <a:lstStyle/>
          <a:p>
            <a:r>
              <a:rPr lang="en-GB" sz="3200" dirty="0" smtClean="0"/>
              <a:t>Go home and play with the privacy settings</a:t>
            </a:r>
          </a:p>
          <a:p>
            <a:r>
              <a:rPr lang="en-GB" sz="3200" dirty="0" smtClean="0"/>
              <a:t>Agree rules at home</a:t>
            </a:r>
          </a:p>
          <a:p>
            <a:r>
              <a:rPr lang="en-GB" sz="3200" dirty="0" smtClean="0"/>
              <a:t>Come and ask us if you are not clear about anything – though we are not experts!</a:t>
            </a:r>
          </a:p>
          <a:p>
            <a:r>
              <a:rPr lang="en-GB" sz="3200" dirty="0" smtClean="0"/>
              <a:t>Fill </a:t>
            </a:r>
            <a:r>
              <a:rPr lang="en-GB" sz="3200" dirty="0"/>
              <a:t>in the survey when it comes out after half term</a:t>
            </a:r>
            <a:r>
              <a:rPr lang="en-GB" sz="3200" dirty="0" smtClean="0"/>
              <a:t>.</a:t>
            </a:r>
          </a:p>
          <a:p>
            <a:r>
              <a:rPr lang="en-GB" sz="3200" dirty="0" smtClean="0"/>
              <a:t>Go to </a:t>
            </a:r>
            <a:r>
              <a:rPr lang="en-GB" sz="3200" dirty="0" smtClean="0">
                <a:hlinkClick r:id="rId2"/>
              </a:rPr>
              <a:t>www.internetmatters.org</a:t>
            </a:r>
            <a:r>
              <a:rPr lang="en-GB" sz="3200" dirty="0" smtClean="0"/>
              <a:t> or www.saferinternet.org.uk</a:t>
            </a:r>
            <a:endParaRPr lang="en-GB" sz="3200" dirty="0"/>
          </a:p>
          <a:p>
            <a:r>
              <a:rPr lang="en-GB" sz="3200" dirty="0" smtClean="0"/>
              <a:t>Most importantly, talk to your child(</a:t>
            </a:r>
            <a:r>
              <a:rPr lang="en-GB" sz="3200" dirty="0" err="1" smtClean="0"/>
              <a:t>ren</a:t>
            </a:r>
            <a:r>
              <a:rPr lang="en-GB" sz="3200" dirty="0" smtClean="0"/>
              <a:t>) about it.</a:t>
            </a:r>
            <a:endParaRPr lang="en-GB" dirty="0"/>
          </a:p>
        </p:txBody>
      </p:sp>
    </p:spTree>
    <p:extLst>
      <p:ext uri="{BB962C8B-B14F-4D97-AF65-F5344CB8AC3E}">
        <p14:creationId xmlns:p14="http://schemas.microsoft.com/office/powerpoint/2010/main" val="1145038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117" y="925287"/>
            <a:ext cx="9283496" cy="4525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8013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642" y="783771"/>
            <a:ext cx="10325567" cy="506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8522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514" y="918077"/>
            <a:ext cx="9861777" cy="450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7620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760227"/>
            <a:ext cx="10630106" cy="5716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6301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2244</TotalTime>
  <Words>804</Words>
  <Application>Microsoft Office PowerPoint</Application>
  <PresentationFormat>Custom</PresentationFormat>
  <Paragraphs>106</Paragraphs>
  <Slides>58</Slides>
  <Notes>0</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Integral</vt:lpstr>
      <vt:lpstr>E-Safety </vt:lpstr>
      <vt:lpstr>What are we doing here? </vt:lpstr>
      <vt:lpstr>VIDEO</vt:lpstr>
      <vt:lpstr>What the survey said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we teach in school…</vt:lpstr>
      <vt:lpstr>Information technology</vt:lpstr>
      <vt:lpstr>Computer Science</vt:lpstr>
      <vt:lpstr>E-safety</vt:lpstr>
      <vt:lpstr>E-safety activities</vt:lpstr>
      <vt:lpstr>PowerPoint Presentation</vt:lpstr>
      <vt:lpstr>HOW WE PROTECT YOUR CHILDREN</vt:lpstr>
      <vt:lpstr>Keeping children safe – Top tips</vt:lpstr>
      <vt:lpstr>Social media</vt:lpstr>
      <vt:lpstr>PowerPoint Presentation</vt:lpstr>
      <vt:lpstr>News – year 6 to year 7</vt:lpstr>
      <vt:lpstr>Privacy settings – most requested!</vt:lpstr>
      <vt:lpstr>Broadband/internet – Virgin media</vt:lpstr>
      <vt:lpstr>PowerPoint Presentation</vt:lpstr>
      <vt:lpstr>PowerPoint Presentation</vt:lpstr>
      <vt:lpstr>Sky</vt:lpstr>
      <vt:lpstr>PowerPoint Presentation</vt:lpstr>
      <vt:lpstr>PowerPoint Presentation</vt:lpstr>
      <vt:lpstr>Android</vt:lpstr>
      <vt:lpstr>PowerPoint Presentation</vt:lpstr>
      <vt:lpstr>PowerPoint Presentation</vt:lpstr>
      <vt:lpstr>PowerPoint Presentation</vt:lpstr>
      <vt:lpstr>Ios (apple)</vt:lpstr>
      <vt:lpstr>PowerPoint Presentation</vt:lpstr>
      <vt:lpstr>PowerPoint Presentation</vt:lpstr>
      <vt:lpstr>Facebook – 13+</vt:lpstr>
      <vt:lpstr>InSTagram</vt:lpstr>
      <vt:lpstr>PowerPoint Presentation</vt:lpstr>
      <vt:lpstr>PowerPoint Presentation</vt:lpstr>
      <vt:lpstr>PowerPoint Presentation</vt:lpstr>
      <vt:lpstr>PowerPoint Presentation</vt:lpstr>
      <vt:lpstr>PowerPoint Presentation</vt:lpstr>
      <vt:lpstr>Whatsapp?</vt:lpstr>
      <vt:lpstr>PowerPoint Presentation</vt:lpstr>
      <vt:lpstr>PowerPoint Presentation</vt:lpstr>
      <vt:lpstr>PowerPoint Presentation</vt:lpstr>
      <vt:lpstr>PowerPoint Presentation</vt:lpstr>
      <vt:lpstr>PowerPoint Presentation</vt:lpstr>
      <vt:lpstr>PowerPoint Presentation</vt:lpstr>
      <vt:lpstr>GAMING – social networking in games</vt:lpstr>
      <vt:lpstr>MOBILE INTERNET</vt:lpstr>
      <vt:lpstr>cyberbullying</vt:lpstr>
      <vt:lpstr>PowerPoint Presentation</vt:lpstr>
      <vt:lpstr>PowerPoint Presentation</vt:lpstr>
      <vt:lpstr>What next?</vt:lpstr>
    </vt:vector>
  </TitlesOfParts>
  <Company>Warwickshire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E-Safety</dc:title>
  <dc:creator>T Hewitt WEL</dc:creator>
  <cp:lastModifiedBy>T Hewitt WEL</cp:lastModifiedBy>
  <cp:revision>39</cp:revision>
  <cp:lastPrinted>2018-01-30T09:23:48Z</cp:lastPrinted>
  <dcterms:created xsi:type="dcterms:W3CDTF">2018-01-06T10:33:20Z</dcterms:created>
  <dcterms:modified xsi:type="dcterms:W3CDTF">2018-02-06T07:59:30Z</dcterms:modified>
</cp:coreProperties>
</file>